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sldIdLst>
    <p:sldId id="453" r:id="rId5"/>
    <p:sldId id="428" r:id="rId6"/>
    <p:sldId id="455" r:id="rId7"/>
    <p:sldId id="438" r:id="rId8"/>
    <p:sldId id="444" r:id="rId9"/>
    <p:sldId id="446" r:id="rId10"/>
    <p:sldId id="456" r:id="rId11"/>
    <p:sldId id="457" r:id="rId12"/>
  </p:sldIdLst>
  <p:sldSz cx="9144000" cy="6858000" type="screen4x3"/>
  <p:notesSz cx="6797675" cy="987425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77" d="100"/>
          <a:sy n="77" d="100"/>
        </p:scale>
        <p:origin x="-1080" y="-102"/>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7.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 Target="../slides/slide6.xml"/><Relationship Id="rId5" Type="http://schemas.openxmlformats.org/officeDocument/2006/relationships/slide" Target="../slides/slide1.xml"/><Relationship Id="rId4" Type="http://schemas.openxmlformats.org/officeDocument/2006/relationships/slide" Target="../slides/slide5.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67739"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35747" y="7192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LO4</a:t>
            </a:r>
            <a:endParaRPr lang="en-GB" sz="1400" b="1" dirty="0"/>
          </a:p>
        </p:txBody>
      </p:sp>
      <p:sp>
        <p:nvSpPr>
          <p:cNvPr id="11" name="Round Same Side Corner Rectangle 10">
            <a:hlinkClick r:id="rId6" action="ppaction://hlinksldjump"/>
          </p:cNvPr>
          <p:cNvSpPr/>
          <p:nvPr userDrawn="1"/>
        </p:nvSpPr>
        <p:spPr>
          <a:xfrm>
            <a:off x="3503755" y="71720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3972186" y="71644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2"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01 –Website Development</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547664" y="530677"/>
            <a:ext cx="6912768" cy="954107"/>
          </a:xfrm>
          <a:prstGeom prst="rect">
            <a:avLst/>
          </a:prstGeom>
          <a:noFill/>
        </p:spPr>
        <p:txBody>
          <a:bodyPr wrap="square" rtlCol="0">
            <a:spAutoFit/>
          </a:bodyPr>
          <a:lstStyle/>
          <a:p>
            <a:r>
              <a:rPr lang="en-GB" sz="2800" b="1" dirty="0" smtClean="0">
                <a:solidFill>
                  <a:schemeClr val="tx1">
                    <a:lumMod val="50000"/>
                    <a:lumOff val="50000"/>
                  </a:schemeClr>
                </a:solidFill>
              </a:rPr>
              <a:t>OCR Nationals – Level 02</a:t>
            </a:r>
          </a:p>
          <a:p>
            <a:r>
              <a:rPr lang="en-GB" sz="2800" b="1" dirty="0" smtClean="0">
                <a:solidFill>
                  <a:schemeClr val="tx1">
                    <a:lumMod val="50000"/>
                    <a:lumOff val="50000"/>
                  </a:schemeClr>
                </a:solidFill>
              </a:rPr>
              <a:t>Website Design and Creation</a:t>
            </a:r>
            <a:endParaRPr lang="en-GB" sz="2800" b="1" dirty="0">
              <a:solidFill>
                <a:schemeClr val="tx1">
                  <a:lumMod val="50000"/>
                  <a:lumOff val="50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76672"/>
            <a:ext cx="1152128" cy="1152128"/>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4168" y="1916832"/>
            <a:ext cx="2808312" cy="2808312"/>
          </a:xfrm>
          <a:prstGeom prst="rect">
            <a:avLst/>
          </a:prstGeom>
        </p:spPr>
      </p:pic>
    </p:spTree>
    <p:extLst>
      <p:ext uri="{BB962C8B-B14F-4D97-AF65-F5344CB8AC3E}">
        <p14:creationId xmlns:p14="http://schemas.microsoft.com/office/powerpoint/2010/main" val="232384614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7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803673299"/>
              </p:ext>
            </p:extLst>
          </p:nvPr>
        </p:nvGraphicFramePr>
        <p:xfrm>
          <a:off x="6156176" y="2060848"/>
          <a:ext cx="2664296" cy="4289347"/>
        </p:xfrm>
        <a:graphic>
          <a:graphicData uri="http://schemas.openxmlformats.org/drawingml/2006/table">
            <a:tbl>
              <a:tblPr firstRow="1" firstCol="1" lastRow="1" lastCol="1" bandRow="1" bandCol="1">
                <a:tableStyleId>{2D5ABB26-0587-4C30-8999-92F81FD0307C}</a:tableStyleId>
              </a:tblPr>
              <a:tblGrid>
                <a:gridCol w="2664296"/>
              </a:tblGrid>
              <a:tr h="357427">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Explanation of quality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Success of content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Success of layout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Does it link well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Do the multimedia  (P)components work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Does the form look good (P)</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Does the content suit the target audience (M)</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Is the layout consistent (M)</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Is it professional (D)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What could I improve (D)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How would this help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LO7 – </a:t>
            </a:r>
            <a:r>
              <a:rPr lang="en-GB" sz="1600" dirty="0"/>
              <a:t>Evaluating the effectiveness of the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SWS Events </a:t>
            </a:r>
            <a:r>
              <a:rPr lang="en-GB" sz="1400" dirty="0">
                <a:latin typeface="Calibri" pitchFamily="34" charset="0"/>
                <a:cs typeface="Calibri" pitchFamily="34" charset="0"/>
              </a:rPr>
              <a:t>create </a:t>
            </a:r>
            <a:r>
              <a:rPr lang="en-GB" sz="1400" dirty="0" smtClean="0">
                <a:latin typeface="Calibri" pitchFamily="34" charset="0"/>
                <a:cs typeface="Calibri" pitchFamily="34" charset="0"/>
              </a:rPr>
              <a:t>a better improved version of their website</a:t>
            </a:r>
            <a:r>
              <a:rPr lang="en-GB" sz="1400" dirty="0">
                <a:latin typeface="Calibri" pitchFamily="34" charset="0"/>
                <a:cs typeface="Calibri" pitchFamily="34" charset="0"/>
              </a:rPr>
              <a:t>.</a:t>
            </a:r>
          </a:p>
        </p:txBody>
      </p:sp>
      <p:graphicFrame>
        <p:nvGraphicFramePr>
          <p:cNvPr id="50" name="Table 49"/>
          <p:cNvGraphicFramePr>
            <a:graphicFrameLocks noGrp="1"/>
          </p:cNvGraphicFramePr>
          <p:nvPr>
            <p:extLst>
              <p:ext uri="{D42A27DB-BD31-4B8C-83A1-F6EECF244321}">
                <p14:modId xmlns:p14="http://schemas.microsoft.com/office/powerpoint/2010/main" val="2170962320"/>
              </p:ext>
            </p:extLst>
          </p:nvPr>
        </p:nvGraphicFramePr>
        <p:xfrm>
          <a:off x="325165" y="2243207"/>
          <a:ext cx="5688632" cy="4114929"/>
        </p:xfrm>
        <a:graphic>
          <a:graphicData uri="http://schemas.openxmlformats.org/drawingml/2006/table">
            <a:tbl>
              <a:tblPr firstRow="1" bandRow="1">
                <a:tableStyleId>{2D5ABB26-0587-4C30-8999-92F81FD0307C}</a:tableStyleId>
              </a:tblPr>
              <a:tblGrid>
                <a:gridCol w="5688632"/>
              </a:tblGrid>
              <a:tr h="4114929">
                <a:tc>
                  <a:txBody>
                    <a:bodyPr/>
                    <a:lstStyle/>
                    <a:p>
                      <a:r>
                        <a:rPr lang="en-GB" sz="1600" dirty="0" smtClean="0"/>
                        <a:t>SWS Events have asked you to design a multimedia website for SWS Events. SWS Events is a new national company that has been asked to co-ordinate household recycling for the whole country. SWS Events is working with local businesses to provide corporate days out in the country.</a:t>
                      </a:r>
                    </a:p>
                    <a:p>
                      <a:pPr marL="365760" lvl="1" indent="-256032">
                        <a:buSzPct val="68000"/>
                        <a:buFont typeface="Wingdings 3"/>
                        <a:buChar char=""/>
                      </a:pPr>
                      <a:r>
                        <a:rPr lang="en-GB" sz="1600" dirty="0" smtClean="0"/>
                        <a:t>SWS Events would like to review and evaluate the website in</a:t>
                      </a:r>
                      <a:r>
                        <a:rPr lang="en-GB" sz="1600" baseline="0" dirty="0" smtClean="0"/>
                        <a:t> order to improve its effectiveness. They would like to know the strengths and weaknesses of </a:t>
                      </a:r>
                      <a:r>
                        <a:rPr kumimoji="0" lang="en-GB" sz="1600" kern="1200" baseline="0" dirty="0" smtClean="0">
                          <a:solidFill>
                            <a:schemeClr val="tx1"/>
                          </a:solidFill>
                          <a:latin typeface="+mn-lt"/>
                          <a:ea typeface="+mn-ea"/>
                          <a:cs typeface="+mn-cs"/>
                        </a:rPr>
                        <a:t>the site as well as what worked well and what could be made better for the next time.</a:t>
                      </a:r>
                    </a:p>
                    <a:p>
                      <a:pPr marL="365760" lvl="1" indent="-256032">
                        <a:buSzPct val="68000"/>
                        <a:buFont typeface="Wingdings 3"/>
                        <a:buChar char=""/>
                      </a:pPr>
                      <a:r>
                        <a:rPr kumimoji="0" lang="en-GB" sz="1600" kern="1200" baseline="0" noProof="0" dirty="0" smtClean="0">
                          <a:solidFill>
                            <a:schemeClr val="tx1"/>
                          </a:solidFill>
                          <a:latin typeface="+mn-lt"/>
                          <a:ea typeface="+mn-ea"/>
                          <a:cs typeface="+mn-cs"/>
                        </a:rPr>
                        <a:t>They would like an unbiased review of how well it works and if it meets the needs of the target audience.</a:t>
                      </a:r>
                    </a:p>
                  </a:txBody>
                  <a:tcPr>
                    <a:noFill/>
                  </a:tcPr>
                </a:tc>
              </a:tr>
            </a:tbl>
          </a:graphicData>
        </a:graphic>
      </p:graphicFrame>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7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712809789"/>
              </p:ext>
            </p:extLst>
          </p:nvPr>
        </p:nvGraphicFramePr>
        <p:xfrm>
          <a:off x="6084168" y="2060848"/>
          <a:ext cx="2736304" cy="4289347"/>
        </p:xfrm>
        <a:graphic>
          <a:graphicData uri="http://schemas.openxmlformats.org/drawingml/2006/table">
            <a:tbl>
              <a:tblPr firstRow="1" firstCol="1" lastRow="1" lastCol="1" bandRow="1" bandCol="1">
                <a:tableStyleId>{2D5ABB26-0587-4C30-8999-92F81FD0307C}</a:tableStyleId>
              </a:tblPr>
              <a:tblGrid>
                <a:gridCol w="2736304"/>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Explanation of quality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Success of content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Success of layout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Does it link well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Do the multimedia  (P)components work (P)</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Does the form look good (P)</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Does the content suit the target audience (M)</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Is the layout consistent (M)</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Is it professional (D)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What could I improve (D)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How would this help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t>LO7 – </a:t>
            </a:r>
            <a:r>
              <a:rPr lang="en-GB" sz="1600" dirty="0" smtClean="0"/>
              <a:t>Evaluating the effectiveness of the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a:latin typeface="Calibri" pitchFamily="34" charset="0"/>
                <a:cs typeface="Calibri" pitchFamily="34" charset="0"/>
              </a:rPr>
              <a:t>SWS Events </a:t>
            </a:r>
            <a:r>
              <a:rPr lang="en-GB" sz="1400" dirty="0">
                <a:latin typeface="Calibri" pitchFamily="34" charset="0"/>
                <a:cs typeface="Calibri" pitchFamily="34" charset="0"/>
              </a:rPr>
              <a:t>create a better improved version of their website.</a:t>
            </a:r>
          </a:p>
        </p:txBody>
      </p:sp>
      <p:graphicFrame>
        <p:nvGraphicFramePr>
          <p:cNvPr id="50" name="Table 49"/>
          <p:cNvGraphicFramePr>
            <a:graphicFrameLocks noGrp="1"/>
          </p:cNvGraphicFramePr>
          <p:nvPr>
            <p:extLst>
              <p:ext uri="{D42A27DB-BD31-4B8C-83A1-F6EECF244321}">
                <p14:modId xmlns:p14="http://schemas.microsoft.com/office/powerpoint/2010/main" val="2645278602"/>
              </p:ext>
            </p:extLst>
          </p:nvPr>
        </p:nvGraphicFramePr>
        <p:xfrm>
          <a:off x="395536" y="2189192"/>
          <a:ext cx="5760640" cy="4048119"/>
        </p:xfrm>
        <a:graphic>
          <a:graphicData uri="http://schemas.openxmlformats.org/drawingml/2006/table">
            <a:tbl>
              <a:tblPr firstRow="1" bandRow="1">
                <a:tableStyleId>{2D5ABB26-0587-4C30-8999-92F81FD0307C}</a:tableStyleId>
              </a:tblPr>
              <a:tblGrid>
                <a:gridCol w="213357"/>
                <a:gridCol w="5547283"/>
              </a:tblGrid>
              <a:tr h="40289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kern="1200" noProof="0" dirty="0" smtClean="0">
                          <a:solidFill>
                            <a:schemeClr val="tx1"/>
                          </a:solidFill>
                          <a:effectLst/>
                          <a:latin typeface="+mn-lt"/>
                          <a:ea typeface="+mn-ea"/>
                          <a:cs typeface="+mn-cs"/>
                        </a:rPr>
                        <a:t>Assignment Tasks (P, M, D)</a:t>
                      </a:r>
                    </a:p>
                  </a:txBody>
                  <a:tcPr>
                    <a:noFill/>
                  </a:tcPr>
                </a:tc>
                <a:tc hMerge="1">
                  <a:txBody>
                    <a:bodyPr/>
                    <a:lstStyle/>
                    <a:p>
                      <a:endParaRPr lang="en-GB" dirty="0"/>
                    </a:p>
                  </a:txBody>
                  <a:tcPr/>
                </a:tc>
              </a:tr>
              <a:tr h="402893">
                <a:tc>
                  <a:txBody>
                    <a:bodyPr/>
                    <a:lstStyle/>
                    <a:p>
                      <a:pPr marL="0" indent="0" algn="ctr" rtl="0" eaLnBrk="1" latinLnBrk="0" hangingPunct="1"/>
                      <a:endParaRPr kumimoji="0" lang="en-GB" sz="1500" b="0" kern="1200" dirty="0" smtClean="0">
                        <a:solidFill>
                          <a:schemeClr val="bg1"/>
                        </a:solidFill>
                        <a:latin typeface="Calibri" pitchFamily="34" charset="0"/>
                        <a:ea typeface="+mn-ea"/>
                        <a:cs typeface="+mn-cs"/>
                      </a:endParaRPr>
                    </a:p>
                  </a:txBody>
                  <a:tcPr anchor="ctr">
                    <a:noFill/>
                  </a:tcPr>
                </a:tc>
                <a:tc rowSpan="2">
                  <a:txBody>
                    <a:bodyPr/>
                    <a:lstStyle/>
                    <a:p>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Pass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review their website features including what worked well and did not.</a:t>
                      </a:r>
                    </a:p>
                    <a:p>
                      <a:r>
                        <a:rPr kumimoji="0" lang="en-GB" sz="1500" b="0" i="0" u="none" strike="noStrike" kern="1200" baseline="0" dirty="0" smtClean="0">
                          <a:solidFill>
                            <a:schemeClr val="tx1"/>
                          </a:solidFill>
                          <a:latin typeface="+mn-lt"/>
                          <a:ea typeface="+mn-ea"/>
                          <a:cs typeface="+mn-cs"/>
                        </a:rPr>
                        <a:t>Examples of Strengths and Weaknesses are made.</a:t>
                      </a:r>
                    </a:p>
                    <a:p>
                      <a:pPr lvl="0"/>
                      <a:endParaRPr kumimoji="0" lang="en-GB" sz="900" kern="1200" dirty="0" smtClean="0">
                        <a:solidFill>
                          <a:schemeClr val="tx1"/>
                        </a:solidFill>
                        <a:effectLst/>
                        <a:latin typeface="+mn-lt"/>
                        <a:ea typeface="+mn-ea"/>
                        <a:cs typeface="+mn-cs"/>
                      </a:endParaRPr>
                    </a:p>
                    <a:p>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Merit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evaluate the features of their website and explain the good and bad features of the production. </a:t>
                      </a:r>
                    </a:p>
                    <a:p>
                      <a:r>
                        <a:rPr kumimoji="0" lang="en-GB" sz="1500" b="0" i="0" u="none" strike="noStrike" kern="1200" baseline="0" dirty="0" smtClean="0">
                          <a:solidFill>
                            <a:schemeClr val="tx1"/>
                          </a:solidFill>
                          <a:latin typeface="+mn-lt"/>
                          <a:ea typeface="+mn-ea"/>
                          <a:cs typeface="+mn-cs"/>
                        </a:rPr>
                        <a:t>A range of strengths and weaknesses are highlighted, suggested improvements are made.</a:t>
                      </a:r>
                    </a:p>
                    <a:p>
                      <a:endParaRPr kumimoji="0" lang="en-GB"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Distinction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critically evaluate the features of their website and explain the good and bad features of the production. A wide range of strengths and weaknesses </a:t>
                      </a:r>
                      <a:br>
                        <a:rPr kumimoji="0" lang="en-GB" sz="1500" b="0" i="0" u="none" strike="noStrike" kern="1200" baseline="0" dirty="0" smtClean="0">
                          <a:solidFill>
                            <a:schemeClr val="tx1"/>
                          </a:solidFill>
                          <a:latin typeface="+mn-lt"/>
                          <a:ea typeface="+mn-ea"/>
                          <a:cs typeface="+mn-cs"/>
                        </a:rPr>
                      </a:br>
                      <a:r>
                        <a:rPr kumimoji="0" lang="en-GB" sz="1500" b="0" i="0" u="none" strike="noStrike" kern="1200" baseline="0" dirty="0" smtClean="0">
                          <a:solidFill>
                            <a:schemeClr val="tx1"/>
                          </a:solidFill>
                          <a:latin typeface="+mn-lt"/>
                          <a:ea typeface="+mn-ea"/>
                          <a:cs typeface="+mn-cs"/>
                        </a:rPr>
                        <a:t>are discussed, suggested improvements are made.</a:t>
                      </a:r>
                    </a:p>
                  </a:txBody>
                  <a:tcPr/>
                </a:tc>
              </a:tr>
              <a:tr h="3242333">
                <a:tc>
                  <a:txBody>
                    <a:bodyPr/>
                    <a:lstStyle/>
                    <a:p>
                      <a:pPr marL="0" indent="0" algn="ctr" rtl="0" eaLnBrk="1" latinLnBrk="0" hangingPunct="1"/>
                      <a:r>
                        <a:rPr kumimoji="0" lang="en-GB" sz="1500" b="0" kern="1200" dirty="0" smtClean="0">
                          <a:solidFill>
                            <a:schemeClr val="bg1"/>
                          </a:solidFill>
                          <a:latin typeface="Calibri" pitchFamily="34" charset="0"/>
                          <a:ea typeface="+mn-ea"/>
                          <a:cs typeface="+mn-cs"/>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5" name="Picture 14"/>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2636912"/>
            <a:ext cx="139732" cy="139732"/>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3717032"/>
            <a:ext cx="139732" cy="139732"/>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4005064"/>
            <a:ext cx="139732" cy="139732"/>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2924944"/>
            <a:ext cx="139732" cy="139732"/>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5013176"/>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5301208"/>
            <a:ext cx="139732" cy="139732"/>
          </a:xfrm>
          <a:prstGeom prst="rect">
            <a:avLst/>
          </a:prstGeom>
        </p:spPr>
      </p:pic>
    </p:spTree>
    <p:extLst>
      <p:ext uri="{BB962C8B-B14F-4D97-AF65-F5344CB8AC3E}">
        <p14:creationId xmlns:p14="http://schemas.microsoft.com/office/powerpoint/2010/main" val="2466644768"/>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7 – Task 1</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311435988"/>
              </p:ext>
            </p:extLst>
          </p:nvPr>
        </p:nvGraphicFramePr>
        <p:xfrm>
          <a:off x="6408514" y="2060848"/>
          <a:ext cx="2411958" cy="332922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Interactive image rollover</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Adding content interaction.</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Appropriate image choice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Clear Evidencing (M/D)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Fully Functioning (D)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Proportioned images (D)</a:t>
                      </a:r>
                    </a:p>
                    <a:p>
                      <a:pPr marL="177800" indent="-177800" algn="l">
                        <a:spcAft>
                          <a:spcPts val="600"/>
                        </a:spcAft>
                        <a:buFontTx/>
                        <a:buBlip>
                          <a:blip r:embed="rId3"/>
                        </a:buBlip>
                      </a:pPr>
                      <a:endParaRPr lang="en-GB" sz="7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LO7 – </a:t>
            </a:r>
            <a:r>
              <a:rPr lang="en-GB" sz="1600" dirty="0"/>
              <a:t>Evaluating the effectiveness of the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a:latin typeface="Calibri" pitchFamily="34" charset="0"/>
                <a:cs typeface="Calibri" pitchFamily="34" charset="0"/>
              </a:rPr>
              <a:t>SWS Events </a:t>
            </a:r>
            <a:r>
              <a:rPr lang="en-GB" sz="1400" dirty="0">
                <a:latin typeface="Calibri" pitchFamily="34" charset="0"/>
                <a:cs typeface="Calibri" pitchFamily="34" charset="0"/>
              </a:rPr>
              <a:t>create a better improved version of their website.</a:t>
            </a:r>
          </a:p>
        </p:txBody>
      </p:sp>
      <p:graphicFrame>
        <p:nvGraphicFramePr>
          <p:cNvPr id="50" name="Table 49"/>
          <p:cNvGraphicFramePr>
            <a:graphicFrameLocks noGrp="1"/>
          </p:cNvGraphicFramePr>
          <p:nvPr>
            <p:extLst>
              <p:ext uri="{D42A27DB-BD31-4B8C-83A1-F6EECF244321}">
                <p14:modId xmlns:p14="http://schemas.microsoft.com/office/powerpoint/2010/main" val="1173184622"/>
              </p:ext>
            </p:extLst>
          </p:nvPr>
        </p:nvGraphicFramePr>
        <p:xfrm>
          <a:off x="395536" y="2204864"/>
          <a:ext cx="5832648" cy="393192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M, D)</a:t>
                      </a:r>
                    </a:p>
                    <a:p>
                      <a:pPr marL="0" lvl="1" indent="0">
                        <a:buSzPct val="68000"/>
                        <a:buFont typeface="Wingdings 3"/>
                        <a:buNone/>
                      </a:pPr>
                      <a:r>
                        <a:rPr lang="en-GB" sz="2000" dirty="0" smtClean="0">
                          <a:latin typeface="Calibri" pitchFamily="34" charset="0"/>
                          <a:cs typeface="Calibri" pitchFamily="34" charset="0"/>
                        </a:rPr>
                        <a:t>The new website should now have more interactivity on a page to make it more user friendly and more interactive. They have come up with the idea of making it more fun by having rollover objects and in this way they can add more images without scrolling</a:t>
                      </a:r>
                      <a:r>
                        <a:rPr lang="en-GB" sz="2000" baseline="0" dirty="0" smtClean="0">
                          <a:latin typeface="Calibri" pitchFamily="34" charset="0"/>
                          <a:cs typeface="Calibri" pitchFamily="34" charset="0"/>
                        </a:rPr>
                        <a:t> the page or moving away from their house style. Choose a relevant image and make it a rollover image with a similar themed image, demonstrate doing this and demonstrate it working.</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pPr marL="0" indent="0" algn="ctr" rtl="0" eaLnBrk="1" latinLnBrk="0" hangingPunct="1"/>
                      <a:r>
                        <a:rPr kumimoji="0" lang="en-GB" sz="2000" b="0" kern="1200" dirty="0" smtClean="0">
                          <a:solidFill>
                            <a:schemeClr val="bg1"/>
                          </a:solidFill>
                          <a:latin typeface="Calibri" pitchFamily="34" charset="0"/>
                          <a:ea typeface="+mn-ea"/>
                          <a:cs typeface="Calibri" pitchFamily="34" charset="0"/>
                        </a:rPr>
                        <a:t>1</a:t>
                      </a:r>
                    </a:p>
                  </a:txBody>
                  <a:tcPr anchor="ctr">
                    <a:solidFill>
                      <a:schemeClr val="accent2"/>
                    </a:solidFill>
                  </a:tcPr>
                </a:tc>
                <a:tc rowSpan="2">
                  <a:txBody>
                    <a:bodyPr/>
                    <a:lstStyle/>
                    <a:p>
                      <a:r>
                        <a:rPr kumimoji="0" lang="en-GB" sz="2000" kern="1200" dirty="0" smtClean="0">
                          <a:solidFill>
                            <a:schemeClr val="tx1"/>
                          </a:solidFill>
                          <a:effectLst/>
                          <a:latin typeface="Calibri" pitchFamily="34" charset="0"/>
                          <a:ea typeface="+mn-ea"/>
                          <a:cs typeface="Calibri" pitchFamily="34" charset="0"/>
                        </a:rPr>
                        <a:t>Evidence showing at least one rollover image/button</a:t>
                      </a:r>
                      <a:endParaRPr kumimoji="0" lang="en-GB" sz="2000" kern="1200" baseline="0" dirty="0" smtClean="0">
                        <a:solidFill>
                          <a:schemeClr val="tx1"/>
                        </a:solidFill>
                        <a:latin typeface="Calibri" pitchFamily="34" charset="0"/>
                        <a:ea typeface="+mn-ea"/>
                        <a:cs typeface="Calibri" pitchFamily="34" charset="0"/>
                      </a:endParaRPr>
                    </a:p>
                  </a:txBody>
                  <a:tcPr/>
                </a:tc>
              </a:tr>
              <a:tr h="297110">
                <a:tc>
                  <a:txBody>
                    <a:bodyPr/>
                    <a:lstStyle/>
                    <a:p>
                      <a:pPr marL="0" indent="0" algn="ctr" rtl="0" eaLnBrk="1" latinLnBrk="0" hangingPunct="1"/>
                      <a:endParaRPr kumimoji="0" lang="en-GB" sz="20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7 – Task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LO7 – </a:t>
            </a:r>
            <a:r>
              <a:rPr lang="en-GB" sz="1600" dirty="0"/>
              <a:t>Evaluating the effectiveness of the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a:latin typeface="Calibri" pitchFamily="34" charset="0"/>
                <a:cs typeface="Calibri" pitchFamily="34" charset="0"/>
              </a:rPr>
              <a:t>SWS Events </a:t>
            </a:r>
            <a:r>
              <a:rPr lang="en-GB" sz="1400" dirty="0">
                <a:latin typeface="Calibri" pitchFamily="34" charset="0"/>
                <a:cs typeface="Calibri" pitchFamily="34" charset="0"/>
              </a:rPr>
              <a:t>create a better improved version of their website.</a:t>
            </a:r>
          </a:p>
        </p:txBody>
      </p:sp>
      <p:graphicFrame>
        <p:nvGraphicFramePr>
          <p:cNvPr id="50" name="Table 49"/>
          <p:cNvGraphicFramePr>
            <a:graphicFrameLocks noGrp="1"/>
          </p:cNvGraphicFramePr>
          <p:nvPr>
            <p:extLst>
              <p:ext uri="{D42A27DB-BD31-4B8C-83A1-F6EECF244321}">
                <p14:modId xmlns:p14="http://schemas.microsoft.com/office/powerpoint/2010/main" val="3132415302"/>
              </p:ext>
            </p:extLst>
          </p:nvPr>
        </p:nvGraphicFramePr>
        <p:xfrm>
          <a:off x="395536" y="2204864"/>
          <a:ext cx="5832648" cy="396240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M, D)</a:t>
                      </a:r>
                    </a:p>
                    <a:p>
                      <a:pPr marL="0" lvl="1" indent="0">
                        <a:buSzPct val="68000"/>
                        <a:buFont typeface="Wingdings 3"/>
                        <a:buNone/>
                      </a:pPr>
                      <a:r>
                        <a:rPr lang="en-GB" sz="2000" dirty="0" smtClean="0">
                          <a:latin typeface="Calibri" pitchFamily="34" charset="0"/>
                          <a:cs typeface="Calibri" pitchFamily="34" charset="0"/>
                        </a:rPr>
                        <a:t>The new website needs the titles of the pages to stand out more to make the user aware of which page they</a:t>
                      </a:r>
                      <a:r>
                        <a:rPr lang="en-GB" sz="2000" baseline="0" dirty="0" smtClean="0">
                          <a:latin typeface="Calibri" pitchFamily="34" charset="0"/>
                          <a:cs typeface="Calibri" pitchFamily="34" charset="0"/>
                        </a:rPr>
                        <a:t> are on. It has been decided to make them more interactive and bold by adding in Flash Text which will change colour when the mouse lingers on it. Do this by inserting Flash Text with a rollover colour. Make sure the colours stand out against the page background colour.</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dirty="0" smtClean="0">
                          <a:solidFill>
                            <a:schemeClr val="bg1"/>
                          </a:solidFill>
                        </a:rPr>
                        <a:t>2</a:t>
                      </a:r>
                      <a:endParaRPr lang="en-GB" dirty="0">
                        <a:solidFill>
                          <a:schemeClr val="bg1"/>
                        </a:solidFill>
                      </a:endParaRPr>
                    </a:p>
                  </a:txBody>
                  <a:tcPr anchor="ctr">
                    <a:solidFill>
                      <a:schemeClr val="accent2"/>
                    </a:solidFill>
                  </a:tcPr>
                </a:tc>
                <a:tc rowSpan="2">
                  <a:txBody>
                    <a:bodyPr/>
                    <a:lstStyle/>
                    <a:p>
                      <a:r>
                        <a:rPr kumimoji="0" lang="en-GB" sz="2000" kern="1200" baseline="0" dirty="0" smtClean="0">
                          <a:solidFill>
                            <a:srgbClr val="FF0000"/>
                          </a:solidFill>
                          <a:latin typeface="Calibri" pitchFamily="34" charset="0"/>
                          <a:ea typeface="+mn-ea"/>
                          <a:cs typeface="Calibri" pitchFamily="34" charset="0"/>
                        </a:rPr>
                        <a:t>Annotated evidence showing links to 2 external websites.</a:t>
                      </a:r>
                    </a:p>
                  </a:txBody>
                  <a:tcPr/>
                </a:tc>
              </a:tr>
              <a:tr h="297110">
                <a:tc>
                  <a:txBody>
                    <a:bodyPr/>
                    <a:lstStyle/>
                    <a:p>
                      <a:endParaRPr lang="en-GB" dirty="0"/>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297110">
                <a:tc>
                  <a:txBody>
                    <a:bodyPr/>
                    <a:lstStyle/>
                    <a:p>
                      <a:r>
                        <a:rPr lang="en-GB" dirty="0" smtClean="0">
                          <a:solidFill>
                            <a:schemeClr val="bg1"/>
                          </a:solidFill>
                        </a:rPr>
                        <a:t>2</a:t>
                      </a:r>
                      <a:endParaRPr lang="en-GB" dirty="0">
                        <a:solidFill>
                          <a:schemeClr val="bg1"/>
                        </a:solidFill>
                      </a:endParaRPr>
                    </a:p>
                  </a:txBody>
                  <a:tcPr anchor="ctr">
                    <a:solidFill>
                      <a:schemeClr val="tx2">
                        <a:lumMod val="60000"/>
                        <a:lumOff val="40000"/>
                      </a:schemeClr>
                    </a:solidFill>
                  </a:tcPr>
                </a:tc>
                <a:tc>
                  <a:txBody>
                    <a:bodyPr/>
                    <a:lstStyle/>
                    <a:p>
                      <a:r>
                        <a:rPr kumimoji="0" lang="en-GB" sz="2000" kern="1200" baseline="0" dirty="0" smtClean="0">
                          <a:solidFill>
                            <a:schemeClr val="tx2">
                              <a:lumMod val="60000"/>
                              <a:lumOff val="40000"/>
                            </a:schemeClr>
                          </a:solidFill>
                          <a:latin typeface="Calibri" pitchFamily="34" charset="0"/>
                          <a:ea typeface="+mn-ea"/>
                          <a:cs typeface="Calibri" pitchFamily="34" charset="0"/>
                        </a:rPr>
                        <a:t>Detailed evidence of links being added and working.</a:t>
                      </a: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34769178"/>
              </p:ext>
            </p:extLst>
          </p:nvPr>
        </p:nvGraphicFramePr>
        <p:xfrm>
          <a:off x="6408514" y="2060848"/>
          <a:ext cx="2411958" cy="325302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endParaRPr lang="en-GB" sz="200" baseline="0" dirty="0" smtClean="0">
                        <a:solidFill>
                          <a:schemeClr val="tx1"/>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chemeClr val="tx1"/>
                          </a:solidFill>
                          <a:effectLst/>
                          <a:latin typeface="Calibri" pitchFamily="34" charset="0"/>
                          <a:ea typeface="Times New Roman"/>
                          <a:cs typeface="Calibri" pitchFamily="34" charset="0"/>
                        </a:rPr>
                        <a:t>Interactive image rollover</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chemeClr val="tx1"/>
                          </a:solidFill>
                          <a:effectLst/>
                          <a:latin typeface="Calibri" pitchFamily="34" charset="0"/>
                          <a:ea typeface="Times New Roman"/>
                          <a:cs typeface="Calibri" pitchFamily="34" charset="0"/>
                        </a:rPr>
                        <a:t>Adding content interaction.</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rgbClr val="FF0000"/>
                          </a:solidFill>
                          <a:effectLst/>
                          <a:latin typeface="Calibri" pitchFamily="34" charset="0"/>
                          <a:ea typeface="Times New Roman"/>
                          <a:cs typeface="Calibri" pitchFamily="34" charset="0"/>
                        </a:rPr>
                        <a:t>Appropriate image choice (M/D)</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rgbClr val="FF0000"/>
                          </a:solidFill>
                          <a:effectLst/>
                          <a:latin typeface="Calibri" pitchFamily="34" charset="0"/>
                          <a:ea typeface="Times New Roman"/>
                          <a:cs typeface="Calibri" pitchFamily="34" charset="0"/>
                        </a:rPr>
                        <a:t>Clear Evidencing (M/D)</a:t>
                      </a:r>
                    </a:p>
                    <a:p>
                      <a:pPr marL="177800" indent="-177800" algn="l">
                        <a:spcAft>
                          <a:spcPts val="600"/>
                        </a:spcAft>
                        <a:buFontTx/>
                        <a:buBlip>
                          <a:blip r:embed="rId4"/>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Fully Functioning (D)</a:t>
                      </a:r>
                    </a:p>
                    <a:p>
                      <a:pPr marL="177800" indent="-177800" algn="l">
                        <a:spcAft>
                          <a:spcPts val="600"/>
                        </a:spcAft>
                        <a:buFontTx/>
                        <a:buBlip>
                          <a:blip r:embed="rId4"/>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Proportioned images (D)</a:t>
                      </a:r>
                      <a:endParaRPr lang="en-GB" sz="1400" baseline="0" dirty="0">
                        <a:solidFill>
                          <a:schemeClr val="tx2">
                            <a:lumMod val="60000"/>
                            <a:lumOff val="40000"/>
                          </a:schemeClr>
                        </a:solidFill>
                        <a:effectLst/>
                        <a:latin typeface="Calibri" pitchFamily="34" charset="0"/>
                        <a:ea typeface="Times New Roman"/>
                        <a:cs typeface="Calibri" pitchFamily="34" charset="0"/>
                      </a:endParaRPr>
                    </a:p>
                    <a:p>
                      <a:pPr marL="177800" indent="-177800" algn="l">
                        <a:spcAft>
                          <a:spcPts val="600"/>
                        </a:spcAft>
                        <a:buFontTx/>
                        <a:buBlip>
                          <a:blip r:embed="rId4"/>
                        </a:buBlip>
                      </a:pPr>
                      <a:endParaRPr lang="en-GB" sz="9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10" name="Picture 4" descr="Think Abou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668616" y="2087513"/>
            <a:ext cx="18764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29299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7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725640796"/>
              </p:ext>
            </p:extLst>
          </p:nvPr>
        </p:nvGraphicFramePr>
        <p:xfrm>
          <a:off x="6408514" y="2060848"/>
          <a:ext cx="2411958" cy="337494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6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Linking an the logo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Considering mobile access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Benefits to the user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Consideration of Accessibility (D)</a:t>
                      </a:r>
                    </a:p>
                    <a:p>
                      <a:pPr marL="177800" indent="-177800" algn="l">
                        <a:spcAft>
                          <a:spcPts val="600"/>
                        </a:spcAft>
                        <a:buFontTx/>
                        <a:buBlip>
                          <a:blip r:embed="rId3"/>
                        </a:buBlip>
                      </a:pPr>
                      <a:endParaRPr lang="en-GB" sz="18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LO7 – </a:t>
            </a:r>
            <a:r>
              <a:rPr lang="en-GB" sz="1600" dirty="0"/>
              <a:t>Evaluating the effectiveness of the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a:latin typeface="Calibri" pitchFamily="34" charset="0"/>
                <a:cs typeface="Calibri" pitchFamily="34" charset="0"/>
              </a:rPr>
              <a:t>SWS Events </a:t>
            </a:r>
            <a:r>
              <a:rPr lang="en-GB" sz="1400" dirty="0">
                <a:latin typeface="Calibri" pitchFamily="34" charset="0"/>
                <a:cs typeface="Calibri" pitchFamily="34" charset="0"/>
              </a:rPr>
              <a:t>create a better improved version of their website.</a:t>
            </a:r>
          </a:p>
        </p:txBody>
      </p:sp>
      <p:graphicFrame>
        <p:nvGraphicFramePr>
          <p:cNvPr id="9" name="Table 8"/>
          <p:cNvGraphicFramePr>
            <a:graphicFrameLocks noGrp="1"/>
          </p:cNvGraphicFramePr>
          <p:nvPr>
            <p:extLst>
              <p:ext uri="{D42A27DB-BD31-4B8C-83A1-F6EECF244321}">
                <p14:modId xmlns:p14="http://schemas.microsoft.com/office/powerpoint/2010/main" val="1172313385"/>
              </p:ext>
            </p:extLst>
          </p:nvPr>
        </p:nvGraphicFramePr>
        <p:xfrm>
          <a:off x="395536" y="2204864"/>
          <a:ext cx="5832648" cy="362712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SWS Events would</a:t>
                      </a:r>
                      <a:r>
                        <a:rPr kumimoji="0" lang="en-GB" sz="2000" kern="1200" baseline="0" dirty="0" smtClean="0">
                          <a:solidFill>
                            <a:schemeClr val="tx1"/>
                          </a:solidFill>
                          <a:latin typeface="Calibri" pitchFamily="34" charset="0"/>
                          <a:ea typeface="+mn-ea"/>
                          <a:cs typeface="Calibri" pitchFamily="34" charset="0"/>
                        </a:rPr>
                        <a:t> like to make it easier for the customers to be able to link the Logo to the Home Page and have Alt text on the link to tell them where it is going.  This way if the customer is struggling to get back to the main page or they are running the website on a mobile phone without Flash then they will still be able to get back</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1700" dirty="0" smtClean="0">
                          <a:solidFill>
                            <a:schemeClr val="bg1"/>
                          </a:solidFill>
                          <a:latin typeface="Calibri" pitchFamily="34" charset="0"/>
                          <a:cs typeface="Calibri" pitchFamily="34" charset="0"/>
                        </a:rPr>
                        <a:t>3</a:t>
                      </a:r>
                      <a:endParaRPr lang="en-GB" sz="1700" dirty="0">
                        <a:solidFill>
                          <a:schemeClr val="bg1"/>
                        </a:solidFill>
                        <a:latin typeface="Calibri" pitchFamily="34" charset="0"/>
                        <a:cs typeface="Calibri" pitchFamily="34" charset="0"/>
                      </a:endParaRPr>
                    </a:p>
                  </a:txBody>
                  <a:tcPr anchor="ctr">
                    <a:solidFill>
                      <a:schemeClr val="accent2"/>
                    </a:solidFill>
                  </a:tcPr>
                </a:tc>
                <a:tc>
                  <a:txBody>
                    <a:bodyPr/>
                    <a:lstStyle/>
                    <a:p>
                      <a:r>
                        <a:rPr kumimoji="0" lang="en-GB" sz="2000" kern="1200" dirty="0" smtClean="0">
                          <a:solidFill>
                            <a:schemeClr val="tx1"/>
                          </a:solidFill>
                          <a:effectLst/>
                          <a:latin typeface="Calibri" pitchFamily="34" charset="0"/>
                          <a:ea typeface="+mn-ea"/>
                          <a:cs typeface="Calibri" pitchFamily="34" charset="0"/>
                        </a:rPr>
                        <a:t>Evidence showing one further interactive element</a:t>
                      </a:r>
                      <a:r>
                        <a:rPr kumimoji="0" lang="en-GB" sz="2000" kern="1200" baseline="0" dirty="0" smtClean="0">
                          <a:solidFill>
                            <a:srgbClr val="FF0000"/>
                          </a:solidFill>
                          <a:latin typeface="Calibri" pitchFamily="34" charset="0"/>
                          <a:ea typeface="+mn-ea"/>
                          <a:cs typeface="Calibri" pitchFamily="34" charset="0"/>
                        </a:rPr>
                        <a:t>.</a:t>
                      </a:r>
                    </a:p>
                  </a:txBody>
                  <a:tcPr/>
                </a:tc>
              </a:tr>
              <a:tr h="297110">
                <a:tc>
                  <a:txBody>
                    <a:bodyPr/>
                    <a:lstStyle/>
                    <a:p>
                      <a:r>
                        <a:rPr lang="en-GB" sz="1700" dirty="0" smtClean="0">
                          <a:solidFill>
                            <a:schemeClr val="bg1"/>
                          </a:solidFill>
                          <a:latin typeface="Calibri" pitchFamily="34" charset="0"/>
                          <a:cs typeface="Calibri" pitchFamily="34" charset="0"/>
                        </a:rPr>
                        <a:t>3</a:t>
                      </a:r>
                      <a:endParaRPr lang="en-GB" sz="1700" dirty="0">
                        <a:solidFill>
                          <a:schemeClr val="bg1"/>
                        </a:solidFill>
                        <a:latin typeface="Calibri" pitchFamily="34" charset="0"/>
                        <a:cs typeface="Calibri" pitchFamily="34" charset="0"/>
                      </a:endParaRPr>
                    </a:p>
                  </a:txBody>
                  <a:tcPr anchor="ctr">
                    <a:solidFill>
                      <a:schemeClr val="tx2">
                        <a:lumMod val="60000"/>
                        <a:lumOff val="40000"/>
                      </a:schemeClr>
                    </a:solidFill>
                  </a:tcPr>
                </a:tc>
                <a:tc>
                  <a:txBody>
                    <a:bodyPr/>
                    <a:lstStyle/>
                    <a:p>
                      <a:r>
                        <a:rPr kumimoji="0" lang="en-GB" sz="2000" kern="1200" dirty="0" smtClean="0">
                          <a:solidFill>
                            <a:schemeClr val="tx2">
                              <a:lumMod val="60000"/>
                              <a:lumOff val="40000"/>
                            </a:schemeClr>
                          </a:solidFill>
                          <a:effectLst/>
                          <a:latin typeface="Calibri" pitchFamily="34" charset="0"/>
                          <a:ea typeface="+mn-ea"/>
                          <a:cs typeface="Calibri" pitchFamily="34" charset="0"/>
                        </a:rPr>
                        <a:t>Annotated evidence showing linking the logo with Alt text</a:t>
                      </a:r>
                      <a:r>
                        <a:rPr kumimoji="0" lang="en-GB" sz="2000" kern="1200" baseline="0" dirty="0" smtClean="0">
                          <a:solidFill>
                            <a:schemeClr val="tx2">
                              <a:lumMod val="60000"/>
                              <a:lumOff val="40000"/>
                            </a:schemeClr>
                          </a:solidFill>
                          <a:latin typeface="Calibri" pitchFamily="34" charset="0"/>
                          <a:ea typeface="+mn-ea"/>
                          <a:cs typeface="Calibri" pitchFamily="34" charset="0"/>
                        </a:rPr>
                        <a:t>.</a:t>
                      </a:r>
                    </a:p>
                  </a:txBody>
                  <a:tcPr/>
                </a:tc>
              </a:tr>
            </a:tbl>
          </a:graphicData>
        </a:graphic>
      </p:graphicFrame>
    </p:spTree>
    <p:extLst>
      <p:ext uri="{BB962C8B-B14F-4D97-AF65-F5344CB8AC3E}">
        <p14:creationId xmlns:p14="http://schemas.microsoft.com/office/powerpoint/2010/main" val="71829299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7 – Task 4</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761450750"/>
              </p:ext>
            </p:extLst>
          </p:nvPr>
        </p:nvGraphicFramePr>
        <p:xfrm>
          <a:off x="6408514" y="2060848"/>
          <a:ext cx="2411958" cy="352734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6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Clock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Calendar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Marquee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Mouse Cursor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Adding interactivity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Engaging the customer (D)</a:t>
                      </a:r>
                    </a:p>
                    <a:p>
                      <a:pPr marL="177800" indent="-177800" algn="l">
                        <a:spcAft>
                          <a:spcPts val="600"/>
                        </a:spcAft>
                        <a:buFontTx/>
                        <a:buBlip>
                          <a:blip r:embed="rId3"/>
                        </a:buBlip>
                      </a:pPr>
                      <a:endParaRPr lang="en-GB" sz="18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LO7 – </a:t>
            </a:r>
            <a:r>
              <a:rPr lang="en-GB" sz="1600" dirty="0"/>
              <a:t>Evaluating the effectiveness of the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a:latin typeface="Calibri" pitchFamily="34" charset="0"/>
                <a:cs typeface="Calibri" pitchFamily="34" charset="0"/>
              </a:rPr>
              <a:t>SWS Events </a:t>
            </a:r>
            <a:r>
              <a:rPr lang="en-GB" sz="1400" dirty="0">
                <a:latin typeface="Calibri" pitchFamily="34" charset="0"/>
                <a:cs typeface="Calibri" pitchFamily="34" charset="0"/>
              </a:rPr>
              <a:t>create a better improved version of their website.</a:t>
            </a:r>
          </a:p>
        </p:txBody>
      </p:sp>
      <p:graphicFrame>
        <p:nvGraphicFramePr>
          <p:cNvPr id="9" name="Table 8"/>
          <p:cNvGraphicFramePr>
            <a:graphicFrameLocks noGrp="1"/>
          </p:cNvGraphicFramePr>
          <p:nvPr>
            <p:extLst>
              <p:ext uri="{D42A27DB-BD31-4B8C-83A1-F6EECF244321}">
                <p14:modId xmlns:p14="http://schemas.microsoft.com/office/powerpoint/2010/main" val="2279024414"/>
              </p:ext>
            </p:extLst>
          </p:nvPr>
        </p:nvGraphicFramePr>
        <p:xfrm>
          <a:off x="395536" y="2276872"/>
          <a:ext cx="5832648" cy="384048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SWS Events will feel</a:t>
                      </a:r>
                      <a:r>
                        <a:rPr kumimoji="0" lang="en-GB" sz="2000" kern="1200" baseline="0" dirty="0" smtClean="0">
                          <a:solidFill>
                            <a:schemeClr val="tx1"/>
                          </a:solidFill>
                          <a:latin typeface="Calibri" pitchFamily="34" charset="0"/>
                          <a:ea typeface="+mn-ea"/>
                          <a:cs typeface="Calibri" pitchFamily="34" charset="0"/>
                        </a:rPr>
                        <a:t> that adding in additional Java content will make the website more appealing. This could be in the form of a clock, a calendar, mouse cursor, or a marquee for special offers or bulleting updates.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baseline="0" dirty="0" smtClean="0">
                          <a:solidFill>
                            <a:schemeClr val="tx1"/>
                          </a:solidFill>
                          <a:latin typeface="Calibri" pitchFamily="34" charset="0"/>
                          <a:ea typeface="+mn-ea"/>
                          <a:cs typeface="Calibri" pitchFamily="34" charset="0"/>
                        </a:rPr>
                        <a:t>They want you to research what there is and evidence adding the code to your website. Clear evidence needs to be given of where the code was pasted and what the finished version looks like.</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2000" dirty="0" smtClean="0">
                          <a:solidFill>
                            <a:schemeClr val="bg1"/>
                          </a:solidFill>
                          <a:latin typeface="Calibri" pitchFamily="34" charset="0"/>
                          <a:cs typeface="Calibri" pitchFamily="34" charset="0"/>
                        </a:rPr>
                        <a:t>4</a:t>
                      </a:r>
                      <a:endParaRPr lang="en-GB" sz="2000" dirty="0">
                        <a:solidFill>
                          <a:schemeClr val="bg1"/>
                        </a:solidFill>
                        <a:latin typeface="Calibri" pitchFamily="34" charset="0"/>
                        <a:cs typeface="Calibri" pitchFamily="34" charset="0"/>
                      </a:endParaRPr>
                    </a:p>
                  </a:txBody>
                  <a:tcPr anchor="ctr">
                    <a:solidFill>
                      <a:schemeClr val="tx2">
                        <a:lumMod val="60000"/>
                        <a:lumOff val="40000"/>
                      </a:schemeClr>
                    </a:solidFill>
                  </a:tcPr>
                </a:tc>
                <a:tc>
                  <a:txBody>
                    <a:bodyPr/>
                    <a:lstStyle/>
                    <a:p>
                      <a:r>
                        <a:rPr kumimoji="0" lang="en-GB" sz="2000" kern="1200" dirty="0" smtClean="0">
                          <a:solidFill>
                            <a:schemeClr val="tx2">
                              <a:lumMod val="60000"/>
                              <a:lumOff val="40000"/>
                            </a:schemeClr>
                          </a:solidFill>
                          <a:effectLst/>
                          <a:latin typeface="Calibri" pitchFamily="34" charset="0"/>
                          <a:ea typeface="+mn-ea"/>
                          <a:cs typeface="Calibri" pitchFamily="34" charset="0"/>
                        </a:rPr>
                        <a:t>Evidence showing some use of scripting to add to the user experience.</a:t>
                      </a:r>
                    </a:p>
                  </a:txBody>
                  <a:tcPr/>
                </a:tc>
              </a:tr>
            </a:tbl>
          </a:graphicData>
        </a:graphic>
      </p:graphicFrame>
    </p:spTree>
    <p:extLst>
      <p:ext uri="{BB962C8B-B14F-4D97-AF65-F5344CB8AC3E}">
        <p14:creationId xmlns:p14="http://schemas.microsoft.com/office/powerpoint/2010/main" val="3123369823"/>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LO7 – Assessment (P, M, D)</a:t>
            </a:r>
            <a:endParaRPr lang="en-GB" sz="3200" b="1" dirty="0" smtClean="0"/>
          </a:p>
        </p:txBody>
      </p:sp>
      <p:sp>
        <p:nvSpPr>
          <p:cNvPr id="5" name="Content Placeholder 1"/>
          <p:cNvSpPr>
            <a:spLocks noGrp="1"/>
          </p:cNvSpPr>
          <p:nvPr>
            <p:ph idx="4294967295"/>
          </p:nvPr>
        </p:nvSpPr>
        <p:spPr>
          <a:xfrm>
            <a:off x="214343" y="1085402"/>
            <a:ext cx="8715375" cy="558395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 name="Table 5"/>
          <p:cNvGraphicFramePr>
            <a:graphicFrameLocks noGrp="1"/>
          </p:cNvGraphicFramePr>
          <p:nvPr>
            <p:extLst>
              <p:ext uri="{D42A27DB-BD31-4B8C-83A1-F6EECF244321}">
                <p14:modId xmlns:p14="http://schemas.microsoft.com/office/powerpoint/2010/main" val="553788031"/>
              </p:ext>
            </p:extLst>
          </p:nvPr>
        </p:nvGraphicFramePr>
        <p:xfrm>
          <a:off x="616867" y="1340768"/>
          <a:ext cx="7572655" cy="2042799"/>
        </p:xfrm>
        <a:graphic>
          <a:graphicData uri="http://schemas.openxmlformats.org/drawingml/2006/table">
            <a:tbl>
              <a:tblPr/>
              <a:tblGrid>
                <a:gridCol w="713423"/>
                <a:gridCol w="433398"/>
                <a:gridCol w="4751178"/>
                <a:gridCol w="1008112"/>
                <a:gridCol w="666544"/>
              </a:tblGrid>
              <a:tr h="337221">
                <a:tc>
                  <a:txBody>
                    <a:bodyPr/>
                    <a:lstStyle/>
                    <a:p>
                      <a:pPr algn="ctr">
                        <a:spcAft>
                          <a:spcPts val="0"/>
                        </a:spcAft>
                      </a:pPr>
                      <a:r>
                        <a:rPr lang="en-GB" sz="1800" b="1" dirty="0">
                          <a:latin typeface="Calibri" pitchFamily="34" charset="0"/>
                          <a:ea typeface="Times New Roman"/>
                          <a:cs typeface="Calibri" pitchFamily="34" charset="0"/>
                        </a:rPr>
                        <a:t>Task</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2">
                  <a:txBody>
                    <a:bodyPr/>
                    <a:lstStyle/>
                    <a:p>
                      <a:pPr algn="ctr">
                        <a:spcAft>
                          <a:spcPts val="0"/>
                        </a:spcAft>
                      </a:pPr>
                      <a:r>
                        <a:rPr lang="en-GB" sz="1800" b="1" dirty="0">
                          <a:latin typeface="Calibri" pitchFamily="34" charset="0"/>
                          <a:ea typeface="Times New Roman"/>
                          <a:cs typeface="Calibri" pitchFamily="34" charset="0"/>
                        </a:rPr>
                        <a:t>Activities</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a:txBody>
                    <a:bodyPr/>
                    <a:lstStyle/>
                    <a:p>
                      <a:pPr algn="ctr">
                        <a:spcAft>
                          <a:spcPts val="0"/>
                        </a:spcAft>
                      </a:pPr>
                      <a:r>
                        <a:rPr lang="en-GB" sz="1800" b="1" dirty="0">
                          <a:latin typeface="Calibri" pitchFamily="34" charset="0"/>
                          <a:ea typeface="Times New Roman"/>
                          <a:cs typeface="Calibri" pitchFamily="34" charset="0"/>
                        </a:rPr>
                        <a:t>Student</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800" b="1" dirty="0" smtClean="0">
                          <a:latin typeface="Calibri" pitchFamily="34" charset="0"/>
                          <a:ea typeface="Times New Roman"/>
                          <a:cs typeface="Calibri" pitchFamily="34" charset="0"/>
                        </a:rPr>
                        <a:t>Staff</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480180">
                <a:tc gridSpan="5">
                  <a:txBody>
                    <a:bodyPr/>
                    <a:lstStyle/>
                    <a:p>
                      <a:r>
                        <a:rPr kumimoji="0" lang="en-GB" sz="1800" b="1" kern="1200" dirty="0" smtClean="0">
                          <a:solidFill>
                            <a:schemeClr val="tx1"/>
                          </a:solidFill>
                          <a:effectLst/>
                          <a:latin typeface="+mn-lt"/>
                          <a:ea typeface="+mn-ea"/>
                          <a:cs typeface="+mn-cs"/>
                        </a:rPr>
                        <a:t>LO7 - </a:t>
                      </a:r>
                      <a:r>
                        <a:rPr kumimoji="0" lang="en-GB" sz="1800" b="0" kern="1200" dirty="0" smtClean="0">
                          <a:solidFill>
                            <a:schemeClr val="tx1"/>
                          </a:solidFill>
                          <a:effectLst/>
                          <a:latin typeface="+mn-lt"/>
                          <a:ea typeface="+mn-ea"/>
                          <a:cs typeface="+mn-cs"/>
                        </a:rPr>
                        <a:t>Evaluate own website</a:t>
                      </a:r>
                      <a:endParaRPr lang="en-ZA" sz="1800" b="0" dirty="0">
                        <a:latin typeface="Calibri" pitchFamily="34" charset="0"/>
                        <a:ea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r>
              <a:tr h="615798">
                <a:tc gridSpan="2">
                  <a:txBody>
                    <a:bodyPr/>
                    <a:lstStyle/>
                    <a:p>
                      <a:pPr algn="ctr">
                        <a:spcAft>
                          <a:spcPts val="0"/>
                        </a:spcAft>
                      </a:pPr>
                      <a:r>
                        <a:rPr lang="en-GB" sz="2000">
                          <a:effectLst/>
                          <a:latin typeface="Times New Roman"/>
                          <a:ea typeface="Times New Roman"/>
                        </a:rPr>
                        <a:t>1(P/M/D)</a:t>
                      </a:r>
                      <a:endParaRPr lang="en-GB"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a:spcAft>
                          <a:spcPts val="0"/>
                        </a:spcAft>
                      </a:pPr>
                      <a:endParaRPr lang="en-GB"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GB" sz="2000" dirty="0">
                          <a:effectLst/>
                          <a:latin typeface="Times New Roman"/>
                          <a:ea typeface="Times New Roman"/>
                        </a:rPr>
                        <a:t>Evaluation</a:t>
                      </a:r>
                      <a:endParaRPr lang="en-GB"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3824">
                <a:tc gridSpan="2">
                  <a:txBody>
                    <a:bodyPr/>
                    <a:lstStyle/>
                    <a:p>
                      <a:pPr algn="ctr">
                        <a:spcAft>
                          <a:spcPts val="0"/>
                        </a:spcAft>
                      </a:pPr>
                      <a:r>
                        <a:rPr lang="en-GB" sz="2000">
                          <a:effectLst/>
                          <a:latin typeface="Times New Roman"/>
                          <a:ea typeface="Times New Roman"/>
                        </a:rPr>
                        <a:t>2(P/M/D)</a:t>
                      </a:r>
                      <a:endParaRPr lang="en-GB"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pPr algn="just">
                        <a:spcAft>
                          <a:spcPts val="0"/>
                        </a:spcAft>
                      </a:pPr>
                      <a:endParaRPr lang="en-GB"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spcAft>
                          <a:spcPts val="0"/>
                        </a:spcAft>
                      </a:pPr>
                      <a:r>
                        <a:rPr lang="en-GB" sz="2000" dirty="0">
                          <a:effectLst/>
                          <a:latin typeface="Times New Roman"/>
                          <a:ea typeface="Times New Roman"/>
                        </a:rPr>
                        <a:t>Examples of website creation strengths and weaknesses</a:t>
                      </a:r>
                      <a:endParaRPr lang="en-GB"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Tree>
    <p:extLst>
      <p:ext uri="{BB962C8B-B14F-4D97-AF65-F5344CB8AC3E}">
        <p14:creationId xmlns:p14="http://schemas.microsoft.com/office/powerpoint/2010/main" val="3617864105"/>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BrookeWeston</Template>
  <TotalTime>27889</TotalTime>
  <Words>1168</Words>
  <Application>Microsoft Office PowerPoint</Application>
  <PresentationFormat>On-screen Show (4:3)</PresentationFormat>
  <Paragraphs>137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BrookeWeston</vt:lpstr>
      <vt:lpstr>PowerPoint Presentation</vt:lpstr>
      <vt:lpstr>Learning Outcome 7 – Assignment</vt:lpstr>
      <vt:lpstr>Learning Outcome 7 – Assignment</vt:lpstr>
      <vt:lpstr>Learning Outcome 7 – Task 1</vt:lpstr>
      <vt:lpstr>Learning Outcome 7 – Task 2</vt:lpstr>
      <vt:lpstr>Learning Outcome 7 – Task 3</vt:lpstr>
      <vt:lpstr>Learning Outcome 7 – Task 4</vt:lpstr>
      <vt:lpstr>LO7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LO3 Cambridge L2</dc:title>
  <dc:subject>eBusiness</dc:subject>
  <dc:creator>KPA</dc:creator>
  <cp:lastModifiedBy>Stephen Rafferty</cp:lastModifiedBy>
  <cp:revision>1125</cp:revision>
  <cp:lastPrinted>2012-09-28T14:36:43Z</cp:lastPrinted>
  <dcterms:created xsi:type="dcterms:W3CDTF">2008-03-12T11:01:44Z</dcterms:created>
  <dcterms:modified xsi:type="dcterms:W3CDTF">2014-06-17T08:31:39Z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